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50" r:id="rId2"/>
    <p:sldId id="356" r:id="rId3"/>
    <p:sldId id="323" r:id="rId4"/>
    <p:sldId id="351" r:id="rId5"/>
    <p:sldId id="301" r:id="rId6"/>
    <p:sldId id="376" r:id="rId7"/>
    <p:sldId id="328" r:id="rId8"/>
    <p:sldId id="358" r:id="rId9"/>
    <p:sldId id="329" r:id="rId10"/>
    <p:sldId id="360" r:id="rId11"/>
    <p:sldId id="361" r:id="rId12"/>
    <p:sldId id="362" r:id="rId13"/>
    <p:sldId id="319" r:id="rId14"/>
    <p:sldId id="339" r:id="rId15"/>
    <p:sldId id="305" r:id="rId16"/>
    <p:sldId id="324" r:id="rId17"/>
    <p:sldId id="375" r:id="rId18"/>
    <p:sldId id="334" r:id="rId19"/>
    <p:sldId id="259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00"/>
    <a:srgbClr val="660066"/>
    <a:srgbClr val="A50021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30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1FB6A-8E8C-49DF-95A8-E4BFF19363E2}" type="datetimeFigureOut">
              <a:rPr lang="en-US" smtClean="0"/>
              <a:pPr/>
              <a:t>2/18/2016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74A99-7D9F-406B-846F-9D8F5704A3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7956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CC789-DFEF-4712-AA40-8D6085514370}" type="datetimeFigureOut">
              <a:rPr lang="en-US" smtClean="0"/>
              <a:pPr/>
              <a:t>2/18/2016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BB0A0-2DF2-40E8-ABAB-80C638FFC1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2498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BB0A0-2DF2-40E8-ABAB-80C638FFC17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5417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9926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88512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BB0A0-2DF2-40E8-ABAB-80C638FFC17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18791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9926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14623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46445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9295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3903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319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9957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8644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6079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5017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3689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21960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479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995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995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8437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8437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649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9926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9935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2/18/2016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2/18/2016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2/18/2016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2/18/2016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2/18/2016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2/18/2016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2/18/2016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2/18/2016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2/18/2016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2/18/2016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2/18/2016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B1514-FAA4-4060-B9DD-D4C87F11C790}" type="datetimeFigureOut">
              <a:rPr lang="en-US" smtClean="0"/>
              <a:pPr/>
              <a:t>2/18/2016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aa.ac.uk/assuring-standards-and-quality/the-quality-code/quality-code-part-b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lendar.soton.ac.uk/" TargetMode="External"/><Relationship Id="rId5" Type="http://schemas.openxmlformats.org/officeDocument/2006/relationships/hyperlink" Target="http://www.southampton.ac.uk/quality/assessment/index.page" TargetMode="External"/><Relationship Id="rId4" Type="http://schemas.openxmlformats.org/officeDocument/2006/relationships/hyperlink" Target="http://www.qaa.ac.uk/publications/information-and-guidance/publication?PubID=271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oton.ac.uk/feedbackchampions/for-staff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r.sagepub.com/cgi/reprint/83/1/70?ijkey=x/CimNd6vjZWI&amp;keytype=ref&amp;siteid=spre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cademy.ac.uk/enhancement/toolkits/transforming-assessment-higher-education-toolki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academy.ac.uk/recognition-accreditation/uk-professional-standards-framework-ukps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cademy.ac.uk/search/site/assessment?f%5b0%5d=im_field_discipline:122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er.sagepub.com/cgi/reprint/83/1/70?ijkey=x/CimNd6vjZWI&amp;keytype=ref&amp;siteid=spre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.uk/Understanding-Pedagogy-Developing-critical-approach/dp/041557174X" TargetMode="External"/><Relationship Id="rId5" Type="http://schemas.openxmlformats.org/officeDocument/2006/relationships/hyperlink" Target="http://www.amazon.co.uk/" TargetMode="External"/><Relationship Id="rId4" Type="http://schemas.openxmlformats.org/officeDocument/2006/relationships/hyperlink" Target="http://rer.sagepub.com/content/83/1/70.full.pdf+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cademy.ac.uk/sites/default/files/carol_evans_report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r.sagepub.com/cgi/reprint/83/1/70?ijkey=x/CimNd6vjZWI&amp;keytype=ref&amp;siteid=sprer" TargetMode="External"/><Relationship Id="rId5" Type="http://schemas.openxmlformats.org/officeDocument/2006/relationships/hyperlink" Target="http://proxima.iet.open.ac.uk/public/innovating_pedagogy_2015.pdf" TargetMode="External"/><Relationship Id="rId4" Type="http://schemas.openxmlformats.org/officeDocument/2006/relationships/hyperlink" Target="https://www.heacademy.ac.uk/sites/default/files/engaged_student_learning_high-impact_pedagogies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er.sagepub.com/cgi/reprint/83/1/70?ijkey=x/CimNd6vjZWI&amp;keytype=ref&amp;siteid=spre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er.sagepub.com/cgi/reprint/83/1/70?ijkey=x/CimNd6vjZWI&amp;keytype=ref&amp;siteid=sprer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er.sagepub.com/cgi/reprint/83/1/70?ijkey=x/CimNd6vjZWI&amp;keytype=ref&amp;siteid=spre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utlook.soton.ac.uk/owa/redir.aspx?SURL=RyZnpkO2WD9WhkSNrYkm5gTcKUp3c0GyFBE1MidoU8PaBqZ40vnSCGgAdAB0AHAAcwA6AC8ALwB3AHcAdwAuAGgAZQBhAGMAYQBkAGUAbQB5AC4AYQBjAC4AdQBrAC8AcgBlAHMAbwB1AHIAYwBlAC8AZQBuAGcAYQBnAGUAZAAtAHMAdAB1AGQAZQBuAHQALQBsAGUAYQByAG4AaQBuAGcALQBoAGkAZwBoAC0AaQBtAHAAYQBjAHQALQBzAHQAcgBhAHQAZQBnAGkAZQBzAC0AZQBuAGgAYQBuAGMAZQAtAHMAdAB1AGQAZQBuAHQALQBhAGMAaABpAGUAdgBlAG0AZQBuAHQA&amp;URL=https://www.heacademy.ac.uk/resource/engaged-student-learning-high-impact-strategies-enhance-student-achieveme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rer.sagepub.com/content/83/1/70.full.pdf+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rcRect l="17224" t="39497" r="49706" b="19824"/>
          <a:stretch>
            <a:fillRect/>
          </a:stretch>
        </p:blipFill>
        <p:spPr bwMode="auto">
          <a:xfrm>
            <a:off x="0" y="642918"/>
            <a:ext cx="91440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/>
            </a:r>
            <a:br>
              <a:rPr lang="en-GB" sz="4000" b="1" dirty="0" smtClean="0">
                <a:solidFill>
                  <a:schemeClr val="bg1"/>
                </a:solidFill>
              </a:rPr>
            </a:br>
            <a:r>
              <a:rPr lang="en-GB" sz="3600" dirty="0" smtClean="0"/>
              <a:t> </a:t>
            </a:r>
            <a:br>
              <a:rPr lang="en-GB" sz="3600" dirty="0" smtClean="0"/>
            </a:b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br>
              <a:rPr lang="en-GB" sz="3200" b="1" dirty="0" smtClean="0">
                <a:solidFill>
                  <a:schemeClr val="bg1"/>
                </a:solidFill>
              </a:rPr>
            </a:br>
            <a:r>
              <a:rPr lang="en-GB" sz="4000" b="1" dirty="0" smtClean="0">
                <a:solidFill>
                  <a:schemeClr val="bg1"/>
                </a:solidFill>
              </a:rPr>
              <a:t>Enhancing Effective Assessment and Feedback</a:t>
            </a:r>
            <a:r>
              <a:rPr lang="en-GB" sz="3600" dirty="0" smtClean="0">
                <a:solidFill>
                  <a:srgbClr val="FFC000"/>
                </a:solidFill>
              </a:rPr>
              <a:t/>
            </a:r>
            <a:br>
              <a:rPr lang="en-GB" sz="3600" dirty="0" smtClean="0">
                <a:solidFill>
                  <a:srgbClr val="FFC000"/>
                </a:solidFill>
              </a:rPr>
            </a:br>
            <a:r>
              <a:rPr lang="en-GB" sz="3600" dirty="0" smtClean="0">
                <a:solidFill>
                  <a:srgbClr val="FFC000"/>
                </a:solidFill>
              </a:rPr>
              <a:t/>
            </a:r>
            <a:br>
              <a:rPr lang="en-GB" sz="3600" dirty="0" smtClean="0">
                <a:solidFill>
                  <a:srgbClr val="FFC000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/>
            </a:r>
            <a:br>
              <a:rPr lang="en-GB" sz="3600" dirty="0" smtClean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9144000" cy="1214422"/>
          </a:xfrm>
          <a:solidFill>
            <a:schemeClr val="tx1"/>
          </a:solidFill>
        </p:spPr>
        <p:txBody>
          <a:bodyPr>
            <a:normAutofit fontScale="62500" lnSpcReduction="20000"/>
          </a:bodyPr>
          <a:lstStyle/>
          <a:p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Professional Practice in Health Sciences; Centre for Innovation  &amp; Leadership in Health Sciences 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January 19,  2016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500702"/>
            <a:ext cx="4429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Cool Music Abstract Wallpaper Designs - Rare photos rarephotos.info2560 × 1600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714375" indent="-714375"/>
            <a:r>
              <a:rPr lang="en-GB" dirty="0" smtClean="0">
                <a:solidFill>
                  <a:schemeClr val="bg1"/>
                </a:solidFill>
              </a:rPr>
              <a:t>Programme Level Assessment</a:t>
            </a:r>
          </a:p>
          <a:p>
            <a:pPr marL="714375" indent="-714375"/>
            <a:r>
              <a:rPr lang="en-GB" dirty="0" smtClean="0">
                <a:solidFill>
                  <a:schemeClr val="bg1"/>
                </a:solidFill>
              </a:rPr>
              <a:t>Supporting Innovation</a:t>
            </a:r>
          </a:p>
          <a:p>
            <a:pPr marL="714375" indent="-714375"/>
            <a:r>
              <a:rPr lang="en-GB" dirty="0" smtClean="0">
                <a:solidFill>
                  <a:schemeClr val="bg1"/>
                </a:solidFill>
              </a:rPr>
              <a:t>Rationalise Learning Outcomes and Assessment</a:t>
            </a:r>
          </a:p>
          <a:p>
            <a:pPr marL="714375" indent="-714375"/>
            <a:r>
              <a:rPr lang="en-GB" dirty="0" smtClean="0">
                <a:solidFill>
                  <a:schemeClr val="bg1"/>
                </a:solidFill>
              </a:rPr>
              <a:t>Reduce the number of modules; reduce volume of assessment?</a:t>
            </a:r>
          </a:p>
          <a:p>
            <a:pPr marL="714375" indent="-714375"/>
            <a:r>
              <a:rPr lang="en-GB" dirty="0" smtClean="0">
                <a:solidFill>
                  <a:schemeClr val="bg1"/>
                </a:solidFill>
              </a:rPr>
              <a:t>Be clear about the base line of student entitlement</a:t>
            </a:r>
          </a:p>
          <a:p>
            <a:pPr marL="714375" indent="-714375"/>
            <a:r>
              <a:rPr lang="en-GB" dirty="0" smtClean="0">
                <a:solidFill>
                  <a:schemeClr val="bg1"/>
                </a:solidFill>
              </a:rPr>
              <a:t>Consistency in approaches to feedback giving</a:t>
            </a:r>
          </a:p>
          <a:p>
            <a:pPr marL="714375" indent="-714375"/>
            <a:r>
              <a:rPr lang="en-GB" dirty="0" smtClean="0">
                <a:solidFill>
                  <a:schemeClr val="bg1"/>
                </a:solidFill>
              </a:rPr>
              <a:t>Sharing resources and good practice – what are the mechanisms for doing this?</a:t>
            </a:r>
          </a:p>
          <a:p>
            <a:pPr marL="714375" indent="-714375">
              <a:buNone/>
            </a:pP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5400" b="1" dirty="0" smtClean="0"/>
              <a:t>Focus on Fitness for Purpose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714375" indent="-714375"/>
            <a:endParaRPr lang="en-GB" dirty="0" smtClean="0">
              <a:solidFill>
                <a:schemeClr val="bg1"/>
              </a:solidFill>
            </a:endParaRPr>
          </a:p>
          <a:p>
            <a:pPr marL="714375" indent="-714375"/>
            <a:r>
              <a:rPr lang="en-GB" dirty="0" smtClean="0">
                <a:solidFill>
                  <a:schemeClr val="bg1"/>
                </a:solidFill>
              </a:rPr>
              <a:t>Balance of formative and summative feedback</a:t>
            </a:r>
          </a:p>
          <a:p>
            <a:pPr marL="714375" indent="-714375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</a:rPr>
              <a:t>Focused Feedback (less is more)</a:t>
            </a:r>
          </a:p>
          <a:p>
            <a:pPr marL="714375" indent="-714375"/>
            <a:r>
              <a:rPr lang="en-GB" dirty="0" smtClean="0">
                <a:solidFill>
                  <a:schemeClr val="bg1"/>
                </a:solidFill>
              </a:rPr>
              <a:t>Implement enhancements incrementally and share what is being done and why with students</a:t>
            </a:r>
          </a:p>
          <a:p>
            <a:pPr marL="714375" indent="-714375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</a:rPr>
              <a:t>Clarify what is good about what you are doing</a:t>
            </a:r>
          </a:p>
          <a:p>
            <a:pPr marL="714375" indent="-714375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</a:rPr>
              <a:t>Clarify what the students can do for themselves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6600" b="1" dirty="0" smtClean="0"/>
              <a:t>Specifics</a:t>
            </a:r>
            <a:endParaRPr lang="en-GB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714375" indent="-714375">
              <a:buNone/>
            </a:pPr>
            <a:r>
              <a:rPr lang="en-GB" dirty="0" smtClean="0">
                <a:solidFill>
                  <a:schemeClr val="bg1"/>
                </a:solidFill>
              </a:rPr>
              <a:t>			</a:t>
            </a:r>
          </a:p>
          <a:p>
            <a:pPr marL="714375" indent="-714375">
              <a:buNone/>
            </a:pPr>
            <a:r>
              <a:rPr lang="en-GB" dirty="0" smtClean="0">
                <a:solidFill>
                  <a:schemeClr val="bg1"/>
                </a:solidFill>
              </a:rPr>
              <a:t>		Share resources and tools through a dedicated 	website</a:t>
            </a:r>
          </a:p>
          <a:p>
            <a:pPr marL="714375" indent="-714375">
              <a:buNone/>
            </a:pPr>
            <a:r>
              <a:rPr lang="en-GB" dirty="0" smtClean="0">
                <a:solidFill>
                  <a:schemeClr val="bg1"/>
                </a:solidFill>
              </a:rPr>
              <a:t>		Develop a coherent programme of events</a:t>
            </a:r>
          </a:p>
          <a:p>
            <a:pPr marL="714375" indent="-714375">
              <a:buNone/>
            </a:pPr>
            <a:r>
              <a:rPr lang="en-GB" dirty="0" smtClean="0">
                <a:solidFill>
                  <a:schemeClr val="bg1"/>
                </a:solidFill>
              </a:rPr>
              <a:t>		Organise bespoke training /peer support 	</a:t>
            </a:r>
          </a:p>
          <a:p>
            <a:pPr marL="714375" indent="-714375">
              <a:buNone/>
            </a:pPr>
            <a:r>
              <a:rPr lang="en-GB" dirty="0" smtClean="0">
                <a:solidFill>
                  <a:schemeClr val="bg1"/>
                </a:solidFill>
              </a:rPr>
              <a:t>		Publications</a:t>
            </a:r>
          </a:p>
          <a:p>
            <a:pPr marL="714375" indent="-714375">
              <a:buNone/>
            </a:pPr>
            <a:r>
              <a:rPr lang="en-GB" dirty="0" smtClean="0">
                <a:solidFill>
                  <a:schemeClr val="bg1"/>
                </a:solidFill>
              </a:rPr>
              <a:t>		Research Funding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5400" b="1" dirty="0" smtClean="0"/>
              <a:t>Collaborative Practice (RAP)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4441" t="21280" r="16685" b="6537"/>
          <a:stretch>
            <a:fillRect/>
          </a:stretch>
        </p:blipFill>
        <p:spPr bwMode="auto">
          <a:xfrm>
            <a:off x="142844" y="285728"/>
            <a:ext cx="8858312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6143644"/>
            <a:ext cx="235745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Bespoke training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1162050" indent="-1162050" algn="ctr" defTabSz="1524000">
              <a:buNone/>
            </a:pPr>
            <a:r>
              <a:rPr lang="en-GB" sz="9600" dirty="0" smtClean="0">
                <a:solidFill>
                  <a:srgbClr val="FFC000"/>
                </a:solidFill>
              </a:rPr>
              <a:t>Exploring Practice</a:t>
            </a:r>
          </a:p>
          <a:p>
            <a:pPr>
              <a:buNone/>
            </a:pPr>
            <a:r>
              <a:rPr lang="en-GB" dirty="0" smtClean="0"/>
              <a:t>in the workload model?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/>
          <a:lstStyle/>
          <a:p>
            <a:pPr algn="ctr">
              <a:buNone/>
            </a:pPr>
            <a:r>
              <a:rPr lang="en-GB" sz="4000" dirty="0" smtClean="0">
                <a:solidFill>
                  <a:schemeClr val="bg1"/>
                </a:solidFill>
              </a:rPr>
              <a:t>Assessment Tool (EAT)</a:t>
            </a:r>
          </a:p>
          <a:p>
            <a:pPr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FFC000"/>
                </a:solidFill>
              </a:rPr>
              <a:t>12 dimensions related to 3 key areas: </a:t>
            </a:r>
          </a:p>
          <a:p>
            <a:pPr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		</a:t>
            </a:r>
            <a:r>
              <a:rPr lang="en-GB" sz="4000" dirty="0" smtClean="0">
                <a:solidFill>
                  <a:schemeClr val="bg1"/>
                </a:solidFill>
              </a:rPr>
              <a:t>Assessment Literacy (AL)</a:t>
            </a:r>
          </a:p>
          <a:p>
            <a:pPr>
              <a:buNone/>
            </a:pPr>
            <a:endParaRPr lang="en-GB" sz="9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4000" dirty="0" smtClean="0">
                <a:solidFill>
                  <a:schemeClr val="bg1"/>
                </a:solidFill>
              </a:rPr>
              <a:t>		Facilitating Improvements in Learning: 	Feeding Forward and Up (</a:t>
            </a:r>
            <a:r>
              <a:rPr lang="en-GB" sz="4000" dirty="0" err="1" smtClean="0">
                <a:solidFill>
                  <a:schemeClr val="bg1"/>
                </a:solidFill>
              </a:rPr>
              <a:t>FIiL</a:t>
            </a:r>
            <a:r>
              <a:rPr lang="en-GB" sz="4000" dirty="0" smtClean="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endParaRPr lang="en-GB" sz="900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GB" sz="4000" dirty="0" smtClean="0">
                <a:solidFill>
                  <a:schemeClr val="bg1"/>
                </a:solidFill>
              </a:rPr>
              <a:t>		Holistic Assessment Design (HAD)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6600" b="1" dirty="0" smtClean="0"/>
              <a:t>Assessment Practice Foci</a:t>
            </a:r>
            <a:endParaRPr lang="en-GB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rcRect l="14489" t="19266" r="13366" b="9717"/>
          <a:stretch>
            <a:fillRect/>
          </a:stretch>
        </p:blipFill>
        <p:spPr bwMode="auto">
          <a:xfrm>
            <a:off x="214282" y="214290"/>
            <a:ext cx="878687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5000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 l="13769" t="18777" r="14737" b="10262"/>
          <a:stretch>
            <a:fillRect/>
          </a:stretch>
        </p:blipFill>
        <p:spPr bwMode="auto">
          <a:xfrm>
            <a:off x="285720" y="214290"/>
            <a:ext cx="8572560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pPr marL="895350" indent="-809625" defTabSz="542925">
              <a:spcBef>
                <a:spcPts val="0"/>
              </a:spcBef>
              <a:buNone/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	</a:t>
            </a:r>
          </a:p>
          <a:p>
            <a:pPr marL="895350" indent="-809625" defTabSz="542925">
              <a:spcBef>
                <a:spcPts val="0"/>
              </a:spcBef>
              <a:buNone/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	Targets for developing practice</a:t>
            </a:r>
          </a:p>
          <a:p>
            <a:pPr marL="895350" indent="-809625" defTabSz="542925">
              <a:spcBef>
                <a:spcPts val="0"/>
              </a:spcBef>
              <a:buNone/>
              <a:defRPr/>
            </a:pPr>
            <a:endParaRPr lang="en-GB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895350" indent="-809625" defTabSz="542925">
              <a:spcBef>
                <a:spcPts val="0"/>
              </a:spcBef>
              <a:buNone/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	Membership of RAP</a:t>
            </a:r>
          </a:p>
          <a:p>
            <a:pPr marL="895350" indent="-809625" defTabSz="542925">
              <a:spcBef>
                <a:spcPts val="0"/>
              </a:spcBef>
              <a:buNone/>
              <a:defRPr/>
            </a:pPr>
            <a:endParaRPr lang="en-GB" b="1" dirty="0" smtClean="0">
              <a:latin typeface="Arial" charset="0"/>
              <a:cs typeface="Arial" charset="0"/>
            </a:endParaRPr>
          </a:p>
          <a:p>
            <a:pPr marL="895350" indent="-809625" defTabSz="542925">
              <a:spcBef>
                <a:spcPts val="0"/>
              </a:spcBef>
              <a:buNone/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	Active RAP lead within Health Sciences and specific disciplines within HS.</a:t>
            </a:r>
          </a:p>
          <a:p>
            <a:pPr marL="895350" indent="-809625" defTabSz="542925">
              <a:spcBef>
                <a:spcPts val="0"/>
              </a:spcBef>
              <a:buNone/>
              <a:defRPr/>
            </a:pPr>
            <a:endParaRPr lang="en-GB" b="1" dirty="0" smtClean="0">
              <a:latin typeface="Arial" charset="0"/>
              <a:cs typeface="Arial" charset="0"/>
            </a:endParaRPr>
          </a:p>
          <a:p>
            <a:pPr marL="895350" indent="-809625" defTabSz="542925">
              <a:spcBef>
                <a:spcPts val="0"/>
              </a:spcBef>
              <a:buNone/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	Research Group looking at Assessment Feedback</a:t>
            </a:r>
          </a:p>
          <a:p>
            <a:pPr marL="895350" indent="-809625" defTabSz="542925">
              <a:spcBef>
                <a:spcPts val="0"/>
              </a:spcBef>
              <a:buNone/>
              <a:defRPr/>
            </a:pPr>
            <a:endParaRPr lang="en-GB" b="1" dirty="0" smtClean="0">
              <a:latin typeface="Arial" charset="0"/>
              <a:cs typeface="Arial" charset="0"/>
            </a:endParaRPr>
          </a:p>
          <a:p>
            <a:pPr marL="895350" indent="-809625" defTabSz="542925">
              <a:spcBef>
                <a:spcPts val="0"/>
              </a:spcBef>
              <a:buNone/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	Part of </a:t>
            </a:r>
            <a:r>
              <a:rPr lang="en-GB" b="1" dirty="0" err="1" smtClean="0">
                <a:latin typeface="Arial" charset="0"/>
                <a:cs typeface="Arial" charset="0"/>
              </a:rPr>
              <a:t>Leverhulme</a:t>
            </a:r>
            <a:r>
              <a:rPr lang="en-GB" b="1" dirty="0" smtClean="0">
                <a:latin typeface="Arial" charset="0"/>
                <a:cs typeface="Arial" charset="0"/>
              </a:rPr>
              <a:t> Bid on developing sustainable self-regulatory assessment practice</a:t>
            </a:r>
          </a:p>
          <a:p>
            <a:pPr marL="895350" indent="-809625" defTabSz="542925">
              <a:spcBef>
                <a:spcPts val="0"/>
              </a:spcBef>
              <a:buNone/>
              <a:defRPr/>
            </a:pPr>
            <a:endParaRPr lang="en-GB" b="1" dirty="0" smtClean="0">
              <a:latin typeface="Arial" charset="0"/>
              <a:cs typeface="Arial" charset="0"/>
            </a:endParaRPr>
          </a:p>
          <a:p>
            <a:pPr marL="895350" indent="-809625" defTabSz="542925">
              <a:spcBef>
                <a:spcPts val="0"/>
              </a:spcBef>
              <a:buNone/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	Bespoke support</a:t>
            </a:r>
          </a:p>
          <a:p>
            <a:pPr marL="895350" indent="-809625" defTabSz="542925">
              <a:spcBef>
                <a:spcPts val="0"/>
              </a:spcBef>
              <a:buNone/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	</a:t>
            </a:r>
          </a:p>
          <a:p>
            <a:pPr marL="895350" indent="-809625" defTabSz="542925">
              <a:spcBef>
                <a:spcPts val="0"/>
              </a:spcBef>
              <a:buNone/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	Work with teams reconvene to look at progress and next steps? </a:t>
            </a:r>
            <a:endParaRPr lang="en-GB" b="1" dirty="0" smtClean="0">
              <a:cs typeface="Arial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6000" b="1" dirty="0" smtClean="0">
                <a:latin typeface="Arial" charset="0"/>
                <a:cs typeface="Arial" charset="0"/>
              </a:rPr>
              <a:t>Where to now....</a:t>
            </a:r>
            <a:endParaRPr lang="en-GB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/>
            </a:r>
            <a:br>
              <a:rPr lang="en-GB" sz="4000" b="1" dirty="0" smtClean="0">
                <a:solidFill>
                  <a:schemeClr val="bg1"/>
                </a:solidFill>
              </a:rPr>
            </a:br>
            <a:r>
              <a:rPr lang="en-GB" sz="3600" dirty="0" smtClean="0"/>
              <a:t> </a:t>
            </a:r>
            <a:br>
              <a:rPr lang="en-GB" sz="3600" dirty="0" smtClean="0"/>
            </a:b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br>
              <a:rPr lang="en-GB" sz="3200" b="1" dirty="0" smtClean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>Enhancing Effective Assessment and Feedback</a:t>
            </a:r>
            <a:r>
              <a:rPr lang="en-GB" sz="3600" dirty="0" smtClean="0">
                <a:solidFill>
                  <a:srgbClr val="FFC000"/>
                </a:solidFill>
              </a:rPr>
              <a:t/>
            </a:r>
            <a:br>
              <a:rPr lang="en-GB" sz="3600" dirty="0" smtClean="0">
                <a:solidFill>
                  <a:srgbClr val="FFC000"/>
                </a:solidFill>
              </a:rPr>
            </a:br>
            <a:r>
              <a:rPr lang="en-GB" sz="3600" dirty="0" smtClean="0">
                <a:solidFill>
                  <a:srgbClr val="FFC000"/>
                </a:solidFill>
              </a:rPr>
              <a:t/>
            </a:r>
            <a:br>
              <a:rPr lang="en-GB" sz="3600" dirty="0" smtClean="0">
                <a:solidFill>
                  <a:srgbClr val="FFC000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/>
            </a:r>
            <a:br>
              <a:rPr lang="en-GB" sz="3600" dirty="0" smtClean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9144000" cy="1214422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January 19,  2016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564357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 O’Connor Scarlet Symphony</a:t>
            </a:r>
            <a:endParaRPr lang="en-GB" dirty="0"/>
          </a:p>
        </p:txBody>
      </p:sp>
      <p:pic>
        <p:nvPicPr>
          <p:cNvPr id="9" name="Picture 8"/>
          <p:cNvPicPr/>
          <p:nvPr/>
        </p:nvPicPr>
        <p:blipFill>
          <a:blip r:embed="rId2"/>
          <a:srcRect l="17999" t="33731" r="50367" b="25986"/>
          <a:stretch>
            <a:fillRect/>
          </a:stretch>
        </p:blipFill>
        <p:spPr bwMode="auto">
          <a:xfrm>
            <a:off x="0" y="857232"/>
            <a:ext cx="91440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10252" y="5857892"/>
            <a:ext cx="313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 O’Connor Crossing Paradise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2786058"/>
            <a:ext cx="5786478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Contact me at c.a.evans@soton.ac.uk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714375" indent="-714375">
              <a:buNone/>
            </a:pPr>
            <a:r>
              <a:rPr lang="en-GB" dirty="0" smtClean="0">
                <a:solidFill>
                  <a:schemeClr val="bg1"/>
                </a:solidFill>
              </a:rPr>
              <a:t>			</a:t>
            </a:r>
          </a:p>
          <a:p>
            <a:pPr marL="1257300" indent="-895350">
              <a:buNone/>
            </a:pPr>
            <a:r>
              <a:rPr lang="en-GB" dirty="0" smtClean="0">
                <a:solidFill>
                  <a:schemeClr val="bg1"/>
                </a:solidFill>
              </a:rPr>
              <a:t>19 Jan  		Room 0013 	Building 45</a:t>
            </a:r>
          </a:p>
          <a:p>
            <a:pPr marL="1257300" indent="-89535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1257300" indent="-895350">
              <a:buNone/>
            </a:pPr>
            <a:r>
              <a:rPr lang="en-GB" dirty="0" smtClean="0">
                <a:solidFill>
                  <a:schemeClr val="bg1"/>
                </a:solidFill>
              </a:rPr>
              <a:t>5 February 	Room 0045 	Building 45	</a:t>
            </a:r>
          </a:p>
          <a:p>
            <a:pPr marL="1257300" indent="-89535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1257300" indent="-895350">
              <a:buNone/>
            </a:pPr>
            <a:r>
              <a:rPr lang="en-GB" dirty="0" smtClean="0">
                <a:solidFill>
                  <a:srgbClr val="FFC000"/>
                </a:solidFill>
              </a:rPr>
              <a:t>19 February	Room 0045	 Building 45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6600" b="1" dirty="0" smtClean="0"/>
              <a:t>Sessions</a:t>
            </a:r>
            <a:endParaRPr lang="en-GB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b="1" dirty="0" smtClean="0"/>
              <a:t>QAA </a:t>
            </a:r>
          </a:p>
          <a:p>
            <a:pPr>
              <a:buNone/>
            </a:pPr>
            <a:r>
              <a:rPr lang="en-GB" b="1" dirty="0" smtClean="0"/>
              <a:t>Quality Code </a:t>
            </a:r>
            <a:r>
              <a:rPr lang="en-GB" u="sng" dirty="0" smtClean="0">
                <a:hlinkClick r:id="rId3"/>
              </a:rPr>
              <a:t>http://www.qaa.ac.uk/assuring-standards-and-quality/the-quality-code/quality-code-part-b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Framework for Higher Education Qualifications (FHEQ)</a:t>
            </a:r>
          </a:p>
          <a:p>
            <a:pPr>
              <a:buNone/>
            </a:pPr>
            <a:r>
              <a:rPr lang="en-GB" u="sng" dirty="0" smtClean="0">
                <a:hlinkClick r:id="rId4"/>
              </a:rPr>
              <a:t>http://www.qaa.ac.uk/publications/information-and-guidance/publication?PubID=2718#.Vns7e6tFA5s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University of Southampton </a:t>
            </a:r>
          </a:p>
          <a:p>
            <a:pPr>
              <a:buNone/>
            </a:pPr>
            <a:r>
              <a:rPr lang="en-GB" b="1" dirty="0" smtClean="0"/>
              <a:t>Quality Handbook: </a:t>
            </a:r>
            <a:r>
              <a:rPr lang="en-GB" u="sng" dirty="0" smtClean="0">
                <a:hlinkClick r:id="rId5"/>
              </a:rPr>
              <a:t>http://www.southampton.ac.uk/quality/assessment/index.page</a:t>
            </a:r>
            <a:r>
              <a:rPr lang="en-GB" dirty="0" smtClean="0"/>
              <a:t>?</a:t>
            </a:r>
          </a:p>
          <a:p>
            <a:pPr>
              <a:buNone/>
            </a:pPr>
            <a:r>
              <a:rPr lang="en-GB" b="1" dirty="0" err="1" smtClean="0"/>
              <a:t>UoS</a:t>
            </a:r>
            <a:r>
              <a:rPr lang="en-GB" b="1" dirty="0" smtClean="0"/>
              <a:t> Calendar:  </a:t>
            </a:r>
            <a:r>
              <a:rPr lang="en-GB" u="sng" dirty="0" smtClean="0">
                <a:hlinkClick r:id="rId6"/>
              </a:rPr>
              <a:t>http://www.calendar.soton.ac.uk/</a:t>
            </a:r>
            <a:endParaRPr lang="en-GB" dirty="0" smtClean="0"/>
          </a:p>
          <a:p>
            <a:pPr marL="714375" indent="-714375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6600" b="1" dirty="0" smtClean="0"/>
              <a:t>Reference Points QA</a:t>
            </a:r>
            <a:endParaRPr lang="en-GB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n-GB" sz="4800" baseline="30000" dirty="0" smtClean="0"/>
          </a:p>
          <a:p>
            <a:pPr>
              <a:buNone/>
            </a:pPr>
            <a:endParaRPr lang="en-GB" sz="4800" b="1" dirty="0" smtClean="0">
              <a:hlinkClick r:id="rId3"/>
            </a:endParaRPr>
          </a:p>
          <a:p>
            <a:pPr>
              <a:buNone/>
            </a:pPr>
            <a:r>
              <a:rPr lang="en-GB" sz="4800" b="1" dirty="0" smtClean="0">
                <a:hlinkClick r:id="rId3"/>
              </a:rPr>
              <a:t>http://blog.soton.ac.uk/feedbackchampions/for-staff/</a:t>
            </a:r>
            <a:endParaRPr lang="en-GB" sz="4800" dirty="0" smtClean="0"/>
          </a:p>
          <a:p>
            <a:pPr>
              <a:buNone/>
            </a:pPr>
            <a:endParaRPr lang="en-GB" sz="3600" dirty="0" smtClean="0"/>
          </a:p>
          <a:p>
            <a:pPr marL="0" indent="0">
              <a:buNone/>
            </a:pPr>
            <a:endParaRPr lang="en-GB" b="1" dirty="0" smtClean="0"/>
          </a:p>
          <a:p>
            <a:pPr>
              <a:buNone/>
            </a:pPr>
            <a:endParaRPr lang="en-US" sz="4800" b="1" u="sng" baseline="30000" dirty="0" smtClean="0">
              <a:hlinkClick r:id="rId4"/>
            </a:endParaRPr>
          </a:p>
          <a:p>
            <a:pPr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6600" b="1" dirty="0" smtClean="0"/>
              <a:t>Feedback Champions</a:t>
            </a:r>
            <a:endParaRPr lang="en-GB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 smtClean="0"/>
              <a:t>HEA </a:t>
            </a:r>
          </a:p>
          <a:p>
            <a:pPr>
              <a:buNone/>
            </a:pPr>
            <a:r>
              <a:rPr lang="en-GB" b="1" dirty="0" smtClean="0"/>
              <a:t>Transforming Assessment in Higher Education toolkit: </a:t>
            </a:r>
            <a:endParaRPr lang="en-GB" dirty="0" smtClean="0"/>
          </a:p>
          <a:p>
            <a:pPr marL="0" indent="0">
              <a:buNone/>
            </a:pPr>
            <a:r>
              <a:rPr lang="en-GB" b="1" u="sng" dirty="0" smtClean="0">
                <a:hlinkClick r:id="rId3"/>
              </a:rPr>
              <a:t>https://www.heacademy.ac.uk/enhancement/toolkits/transforming-assessment-higher-education-toolkit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 </a:t>
            </a:r>
          </a:p>
          <a:p>
            <a:pPr>
              <a:buNone/>
            </a:pPr>
            <a:r>
              <a:rPr lang="en-GB" sz="4400" b="1" baseline="30000" dirty="0" smtClean="0"/>
              <a:t>UK Professional Standards Framework 2011:</a:t>
            </a:r>
          </a:p>
          <a:p>
            <a:pPr>
              <a:buNone/>
            </a:pPr>
            <a:r>
              <a:rPr lang="en-GB" sz="4400" u="sng" baseline="30000" dirty="0" smtClean="0">
                <a:hlinkClick r:id="rId4"/>
              </a:rPr>
              <a:t>https://www.heacademy.ac.uk/recognition-accreditation/uk-professional-standards-framework-ukpsf</a:t>
            </a:r>
            <a:endParaRPr lang="en-GB" sz="4400" dirty="0" smtClean="0"/>
          </a:p>
          <a:p>
            <a:pPr marL="714375" indent="-714375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6600" b="1" dirty="0" smtClean="0"/>
              <a:t>Reference Points HEA</a:t>
            </a:r>
            <a:endParaRPr lang="en-GB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 marL="714375" indent="-714375">
              <a:buNone/>
            </a:pPr>
            <a:r>
              <a:rPr lang="en-GB" b="1" dirty="0" smtClean="0">
                <a:solidFill>
                  <a:srgbClr val="000000"/>
                </a:solidFill>
              </a:rPr>
              <a:t>Health and Social Care</a:t>
            </a:r>
          </a:p>
          <a:p>
            <a:pPr marL="714375" indent="-714375">
              <a:buNone/>
            </a:pPr>
            <a:r>
              <a:rPr lang="en-GB" dirty="0" smtClean="0">
                <a:solidFill>
                  <a:srgbClr val="000000"/>
                </a:solidFill>
                <a:hlinkClick r:id="rId3"/>
              </a:rPr>
              <a:t>https://www.heacademy.ac.uk/search/site/assessment?f[0]=im_field_discipline%3A1226</a:t>
            </a:r>
            <a:endParaRPr lang="en-GB" dirty="0" smtClean="0">
              <a:solidFill>
                <a:srgbClr val="000000"/>
              </a:solidFill>
            </a:endParaRPr>
          </a:p>
          <a:p>
            <a:pPr marL="714375" indent="-714375"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marL="714375" indent="-714375"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marL="714375" indent="-714375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6600" b="1" dirty="0" smtClean="0"/>
              <a:t>HEA Disciplines</a:t>
            </a:r>
            <a:endParaRPr lang="en-GB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Evans (2013) Making Sense of Assessment Feedback on Higher Education</a:t>
            </a:r>
            <a:endParaRPr lang="en-US" sz="4800" b="1" u="sng" baseline="30000" dirty="0" smtClean="0">
              <a:hlinkClick r:id="rId3"/>
            </a:endParaRPr>
          </a:p>
          <a:p>
            <a:pPr>
              <a:buNone/>
            </a:pPr>
            <a:r>
              <a:rPr lang="en-GB" sz="3600" b="1" dirty="0" smtClean="0">
                <a:hlinkClick r:id="rId4"/>
              </a:rPr>
              <a:t>http://rer.sagepub.com/content/83/1/70.full.pdf+html</a:t>
            </a:r>
            <a:r>
              <a:rPr lang="en-GB" sz="3600" dirty="0" smtClean="0"/>
              <a:t> 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b="1" dirty="0" smtClean="0"/>
              <a:t>Waring and Evans (2015) Understanding Pedagogy </a:t>
            </a:r>
            <a:r>
              <a:rPr lang="en-GB" b="1" u="sng" dirty="0" smtClean="0">
                <a:hlinkClick r:id="rId5"/>
              </a:rPr>
              <a:t>http://www.amazon.co.uk</a:t>
            </a:r>
            <a:endParaRPr lang="en-GB" b="1" dirty="0" smtClean="0"/>
          </a:p>
          <a:p>
            <a:pPr>
              <a:buNone/>
            </a:pPr>
            <a:r>
              <a:rPr lang="en-GB" b="1" u="sng" dirty="0" smtClean="0">
                <a:hlinkClick r:id="rId6"/>
              </a:rPr>
              <a:t>/Understanding-Pedagogy-Developing-critical-approach/dp/041557174X</a:t>
            </a:r>
            <a:r>
              <a:rPr lang="en-GB" b="1" dirty="0" smtClean="0"/>
              <a:t> </a:t>
            </a:r>
            <a:endParaRPr lang="en-GB" dirty="0" smtClean="0"/>
          </a:p>
          <a:p>
            <a:pPr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6600" b="1" dirty="0" smtClean="0"/>
              <a:t>Reference Points Research</a:t>
            </a:r>
            <a:endParaRPr lang="en-GB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Evans (2015) Personal Learning Styles Pedagogy</a:t>
            </a:r>
          </a:p>
          <a:p>
            <a:pPr marL="0" indent="0">
              <a:buNone/>
            </a:pPr>
            <a:r>
              <a:rPr lang="en-GB" b="1" dirty="0" smtClean="0">
                <a:hlinkClick r:id="rId3"/>
              </a:rPr>
              <a:t>https://www.heacademy.ac.uk/sites/default/files/carol_evans_report.pdf</a:t>
            </a:r>
            <a:endParaRPr lang="en-GB" b="1" dirty="0" smtClean="0"/>
          </a:p>
          <a:p>
            <a:pPr marL="0" indent="0">
              <a:buNone/>
            </a:pPr>
            <a:endParaRPr lang="en-GB" sz="1000" b="1" dirty="0" smtClean="0"/>
          </a:p>
          <a:p>
            <a:pPr marL="0" indent="0">
              <a:buNone/>
            </a:pPr>
            <a:r>
              <a:rPr lang="en-GB" b="1" dirty="0" smtClean="0"/>
              <a:t>Evans, </a:t>
            </a:r>
            <a:r>
              <a:rPr lang="en-GB" b="1" dirty="0" err="1" smtClean="0"/>
              <a:t>Muijs</a:t>
            </a:r>
            <a:r>
              <a:rPr lang="en-GB" b="1" dirty="0" smtClean="0"/>
              <a:t> &amp; Tomlinson(2015) Student Engagement</a:t>
            </a:r>
          </a:p>
          <a:p>
            <a:pPr marL="0" indent="0">
              <a:buNone/>
            </a:pPr>
            <a:r>
              <a:rPr lang="en-GB" b="1" dirty="0" smtClean="0">
                <a:hlinkClick r:id="rId4"/>
              </a:rPr>
              <a:t>https://www.heacademy.ac.uk/sites/default/files/engaged_student_learning_high-impact_pedagogies.pdf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Innovating Pedagogy OU 2015 report</a:t>
            </a:r>
          </a:p>
          <a:p>
            <a:pPr marL="0" indent="0">
              <a:buNone/>
            </a:pPr>
            <a:r>
              <a:rPr lang="en-GB" b="1" dirty="0" smtClean="0">
                <a:hlinkClick r:id="rId5"/>
              </a:rPr>
              <a:t>http://proxima.iet.open.ac.uk/public/innovating_pedagogy_2015.pdf</a:t>
            </a: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>
              <a:buNone/>
            </a:pPr>
            <a:endParaRPr lang="en-US" sz="4800" b="1" u="sng" baseline="30000" dirty="0" smtClean="0">
              <a:hlinkClick r:id="rId6"/>
            </a:endParaRPr>
          </a:p>
          <a:p>
            <a:pPr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6600" b="1" dirty="0" smtClean="0"/>
              <a:t>Reference Points Research</a:t>
            </a:r>
            <a:endParaRPr lang="en-GB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GB" sz="4800" baseline="30000" dirty="0" smtClean="0"/>
          </a:p>
          <a:p>
            <a:pPr>
              <a:buNone/>
            </a:pPr>
            <a:r>
              <a:rPr lang="en-GB" sz="4800" b="1" baseline="30000" dirty="0" smtClean="0"/>
              <a:t>Challenge</a:t>
            </a:r>
          </a:p>
          <a:p>
            <a:r>
              <a:rPr lang="en-US" b="1" dirty="0" smtClean="0"/>
              <a:t>My course has challenged me to </a:t>
            </a:r>
            <a:r>
              <a:rPr lang="en-US" b="1" dirty="0" smtClean="0">
                <a:solidFill>
                  <a:srgbClr val="7030A0"/>
                </a:solidFill>
              </a:rPr>
              <a:t>achieve my best</a:t>
            </a:r>
            <a:endParaRPr lang="en-GB" dirty="0" smtClean="0">
              <a:solidFill>
                <a:srgbClr val="7030A0"/>
              </a:solidFill>
            </a:endParaRPr>
          </a:p>
          <a:p>
            <a:r>
              <a:rPr lang="en-GB" b="1" dirty="0" smtClean="0"/>
              <a:t>The teaching has encouraged me to think about the course content in </a:t>
            </a:r>
            <a:r>
              <a:rPr lang="en-GB" b="1" dirty="0" smtClean="0">
                <a:solidFill>
                  <a:srgbClr val="7030A0"/>
                </a:solidFill>
              </a:rPr>
              <a:t>greater depth </a:t>
            </a:r>
            <a:endParaRPr lang="en-GB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GB" b="1" dirty="0" smtClean="0"/>
              <a:t>OR</a:t>
            </a:r>
            <a:endParaRPr lang="en-GB" dirty="0" smtClean="0"/>
          </a:p>
          <a:p>
            <a:r>
              <a:rPr lang="en-GB" b="1" dirty="0" smtClean="0"/>
              <a:t>My course has provided me with opportunities to </a:t>
            </a:r>
            <a:r>
              <a:rPr lang="en-GB" b="1" dirty="0" smtClean="0">
                <a:solidFill>
                  <a:srgbClr val="7030A0"/>
                </a:solidFill>
              </a:rPr>
              <a:t>analyse ideas, concepts or experiences in depth</a:t>
            </a:r>
            <a:endParaRPr lang="en-GB" dirty="0" smtClean="0">
              <a:solidFill>
                <a:srgbClr val="7030A0"/>
              </a:solidFill>
            </a:endParaRPr>
          </a:p>
          <a:p>
            <a:r>
              <a:rPr lang="en-US" b="1" dirty="0" smtClean="0"/>
              <a:t>The course has encouraged me to apply what I have </a:t>
            </a:r>
            <a:r>
              <a:rPr lang="en-US" b="1" dirty="0" smtClean="0">
                <a:solidFill>
                  <a:srgbClr val="7030A0"/>
                </a:solidFill>
              </a:rPr>
              <a:t>learnt to practical problems or new situations</a:t>
            </a:r>
            <a:endParaRPr lang="en-GB" dirty="0" smtClean="0">
              <a:solidFill>
                <a:srgbClr val="7030A0"/>
              </a:solidFill>
            </a:endParaRPr>
          </a:p>
          <a:p>
            <a:r>
              <a:rPr lang="en-GB" b="1" dirty="0" smtClean="0"/>
              <a:t>My course has enabled me to</a:t>
            </a:r>
            <a:r>
              <a:rPr lang="en-GB" b="1" dirty="0" smtClean="0">
                <a:solidFill>
                  <a:srgbClr val="7030A0"/>
                </a:solidFill>
              </a:rPr>
              <a:t> bring information and ideas together </a:t>
            </a:r>
            <a:r>
              <a:rPr lang="en-GB" b="1" dirty="0" smtClean="0"/>
              <a:t>from different topics to solve problems.</a:t>
            </a:r>
            <a:endParaRPr lang="en-GB" dirty="0" smtClean="0"/>
          </a:p>
          <a:p>
            <a:pPr marL="0" indent="0">
              <a:buNone/>
            </a:pPr>
            <a:endParaRPr lang="en-GB" b="1" dirty="0" smtClean="0"/>
          </a:p>
          <a:p>
            <a:pPr>
              <a:buNone/>
            </a:pPr>
            <a:endParaRPr lang="en-US" sz="4800" b="1" u="sng" baseline="30000" dirty="0" smtClean="0">
              <a:hlinkClick r:id="rId3"/>
            </a:endParaRPr>
          </a:p>
          <a:p>
            <a:pPr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3200" b="1" dirty="0" smtClean="0"/>
              <a:t>Changing emphasis in NSS / Engagement Surveys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GB" sz="4800" baseline="30000" dirty="0" smtClean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4800" b="1" baseline="30000" dirty="0" smtClean="0"/>
              <a:t>Feedback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7. Feedback on my work has been </a:t>
            </a:r>
            <a:r>
              <a:rPr lang="en-US" strike="sngStrike" dirty="0" smtClean="0"/>
              <a:t>prompt </a:t>
            </a:r>
            <a:r>
              <a:rPr lang="en-US" b="1" dirty="0" smtClean="0"/>
              <a:t>timely.</a:t>
            </a:r>
            <a:endParaRPr lang="en-GB" dirty="0" smtClean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8. I have received </a:t>
            </a:r>
            <a:r>
              <a:rPr lang="en-US" strike="sngStrike" dirty="0" smtClean="0"/>
              <a:t>detailed </a:t>
            </a:r>
            <a:r>
              <a:rPr lang="en-US" b="1" dirty="0" smtClean="0"/>
              <a:t>helpful </a:t>
            </a:r>
            <a:r>
              <a:rPr lang="en-US" dirty="0" smtClean="0"/>
              <a:t>comments on my work.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Student Voice</a:t>
            </a:r>
            <a:endParaRPr lang="en-GB" dirty="0" smtClean="0"/>
          </a:p>
          <a:p>
            <a:r>
              <a:rPr lang="en-US" b="1" dirty="0" smtClean="0"/>
              <a:t>Staff  appear to </a:t>
            </a:r>
            <a:r>
              <a:rPr lang="en-US" b="1" dirty="0" smtClean="0">
                <a:solidFill>
                  <a:srgbClr val="7030A0"/>
                </a:solidFill>
              </a:rPr>
              <a:t>value the course feedback </a:t>
            </a:r>
            <a:r>
              <a:rPr lang="en-US" b="1" dirty="0" smtClean="0"/>
              <a:t>given by students.</a:t>
            </a:r>
            <a:endParaRPr lang="en-GB" dirty="0" smtClean="0"/>
          </a:p>
          <a:p>
            <a:r>
              <a:rPr lang="en-US" b="1" dirty="0" smtClean="0"/>
              <a:t>I am </a:t>
            </a:r>
            <a:r>
              <a:rPr lang="en-US" b="1" dirty="0" smtClean="0">
                <a:solidFill>
                  <a:srgbClr val="7030A0"/>
                </a:solidFill>
              </a:rPr>
              <a:t>clear about how students’ comments on the course have been acted on.</a:t>
            </a:r>
            <a:endParaRPr lang="en-GB" dirty="0" smtClean="0">
              <a:solidFill>
                <a:srgbClr val="7030A0"/>
              </a:solidFill>
            </a:endParaRPr>
          </a:p>
          <a:p>
            <a:r>
              <a:rPr lang="en-GB" b="1" dirty="0" smtClean="0"/>
              <a:t>I have </a:t>
            </a:r>
            <a:r>
              <a:rPr lang="en-GB" b="1" dirty="0" smtClean="0">
                <a:solidFill>
                  <a:srgbClr val="7030A0"/>
                </a:solidFill>
              </a:rPr>
              <a:t>had enough opportunities to provide feedback on this course. </a:t>
            </a:r>
            <a:endParaRPr lang="en-GB" dirty="0" smtClean="0">
              <a:solidFill>
                <a:srgbClr val="7030A0"/>
              </a:solidFill>
            </a:endParaRPr>
          </a:p>
          <a:p>
            <a:r>
              <a:rPr lang="en-GB" b="1" dirty="0" smtClean="0"/>
              <a:t>On this course, </a:t>
            </a:r>
            <a:r>
              <a:rPr lang="en-GB" b="1" dirty="0" smtClean="0">
                <a:solidFill>
                  <a:srgbClr val="7030A0"/>
                </a:solidFill>
              </a:rPr>
              <a:t>students' ideas for improvement </a:t>
            </a:r>
            <a:r>
              <a:rPr lang="en-GB" b="1" dirty="0" smtClean="0"/>
              <a:t>are taken seriously.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marL="0" indent="0">
              <a:buNone/>
            </a:pPr>
            <a:endParaRPr lang="en-GB" b="1" dirty="0" smtClean="0"/>
          </a:p>
          <a:p>
            <a:pPr>
              <a:buNone/>
            </a:pPr>
            <a:endParaRPr lang="en-US" sz="4800" b="1" u="sng" baseline="30000" dirty="0" smtClean="0">
              <a:hlinkClick r:id="rId3"/>
            </a:endParaRPr>
          </a:p>
          <a:p>
            <a:pPr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3200" b="1" dirty="0" smtClean="0"/>
              <a:t>Changing emphasis in NSS / Engagement Surveys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en-GB" sz="4800" baseline="30000" dirty="0" smtClean="0"/>
          </a:p>
          <a:p>
            <a:pPr>
              <a:buNone/>
            </a:pPr>
            <a:r>
              <a:rPr lang="en-US" b="1" dirty="0" smtClean="0"/>
              <a:t>Learning community/collaborative learning</a:t>
            </a:r>
          </a:p>
          <a:p>
            <a:pPr>
              <a:buNone/>
            </a:pPr>
            <a:endParaRPr lang="en-GB" dirty="0" smtClean="0"/>
          </a:p>
          <a:p>
            <a:r>
              <a:rPr lang="en-US" b="1" dirty="0" smtClean="0"/>
              <a:t>I do </a:t>
            </a:r>
            <a:r>
              <a:rPr lang="en-US" b="1" dirty="0" smtClean="0">
                <a:solidFill>
                  <a:srgbClr val="7030A0"/>
                </a:solidFill>
              </a:rPr>
              <a:t>not feel part of a group of students and staff committed to learning</a:t>
            </a:r>
            <a:r>
              <a:rPr lang="en-US" b="1" dirty="0" smtClean="0"/>
              <a:t>.</a:t>
            </a:r>
            <a:endParaRPr lang="en-GB" dirty="0" smtClean="0"/>
          </a:p>
          <a:p>
            <a:r>
              <a:rPr lang="en-US" b="1" dirty="0" smtClean="0"/>
              <a:t>I have not been </a:t>
            </a:r>
            <a:r>
              <a:rPr lang="en-US" b="1" dirty="0" smtClean="0">
                <a:solidFill>
                  <a:srgbClr val="7030A0"/>
                </a:solidFill>
              </a:rPr>
              <a:t>encouraged to talk about academic ideas with other students</a:t>
            </a:r>
            <a:r>
              <a:rPr lang="en-US" b="1" dirty="0" smtClean="0"/>
              <a:t>.</a:t>
            </a:r>
            <a:endParaRPr lang="en-GB" dirty="0" smtClean="0"/>
          </a:p>
          <a:p>
            <a:r>
              <a:rPr lang="en-US" b="1" dirty="0" smtClean="0"/>
              <a:t>I </a:t>
            </a:r>
            <a:r>
              <a:rPr lang="en-US" b="1" dirty="0" smtClean="0">
                <a:solidFill>
                  <a:srgbClr val="7030A0"/>
                </a:solidFill>
              </a:rPr>
              <a:t>haven’t had opportunities to work jointly </a:t>
            </a:r>
            <a:r>
              <a:rPr lang="en-US" b="1" dirty="0" smtClean="0"/>
              <a:t>with other students on my course. </a:t>
            </a:r>
            <a:endParaRPr lang="en-GB" dirty="0" smtClean="0"/>
          </a:p>
          <a:p>
            <a:pPr marL="0" indent="0">
              <a:buNone/>
            </a:pPr>
            <a:endParaRPr lang="en-GB" b="1" dirty="0" smtClean="0"/>
          </a:p>
          <a:p>
            <a:pPr>
              <a:buNone/>
            </a:pPr>
            <a:endParaRPr lang="en-US" sz="4800" b="1" u="sng" baseline="30000" dirty="0" smtClean="0">
              <a:hlinkClick r:id="rId3"/>
            </a:endParaRPr>
          </a:p>
          <a:p>
            <a:pPr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3200" b="1" dirty="0" smtClean="0"/>
              <a:t>Changing emphasis in NSS / Engagement Surveys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rcRect l="2192" t="15130" r="50455" b="28331"/>
          <a:stretch>
            <a:fillRect/>
          </a:stretch>
        </p:blipFill>
        <p:spPr bwMode="auto">
          <a:xfrm>
            <a:off x="0" y="857232"/>
            <a:ext cx="90011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6FF9B-9564-3F46-8DD6-3A7201BB28D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6026" t="15333" r="57436" b="71500"/>
          <a:stretch/>
        </p:blipFill>
        <p:spPr bwMode="auto">
          <a:xfrm>
            <a:off x="5357818" y="1714488"/>
            <a:ext cx="2515150" cy="1143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929330"/>
            <a:ext cx="9144000" cy="71438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hlinkClick r:id="rId4"/>
              </a:rPr>
              <a:t>https://www.heacademy.ac.uk/resource/engaged-student-learning-high-impact-strategies-enhance-student-achievement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2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928671"/>
            <a:ext cx="9144000" cy="592933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1076325" indent="-1076325"/>
            <a:r>
              <a:rPr lang="en-GB" dirty="0" smtClean="0">
                <a:solidFill>
                  <a:schemeClr val="bg1"/>
                </a:solidFill>
              </a:rPr>
              <a:t>How can we </a:t>
            </a:r>
            <a:r>
              <a:rPr lang="en-GB" dirty="0" smtClean="0">
                <a:solidFill>
                  <a:srgbClr val="FFC000"/>
                </a:solidFill>
              </a:rPr>
              <a:t>maximise</a:t>
            </a:r>
            <a:r>
              <a:rPr lang="en-GB" dirty="0" smtClean="0">
                <a:solidFill>
                  <a:schemeClr val="bg1"/>
                </a:solidFill>
              </a:rPr>
              <a:t> our  effectiveness</a:t>
            </a:r>
          </a:p>
          <a:p>
            <a:pPr marL="1076325" indent="-1076325"/>
            <a:r>
              <a:rPr lang="en-GB" dirty="0" smtClean="0">
                <a:solidFill>
                  <a:schemeClr val="bg1"/>
                </a:solidFill>
              </a:rPr>
              <a:t>Overview of University direction of travel</a:t>
            </a:r>
          </a:p>
          <a:p>
            <a:pPr marL="1076325" indent="-1076325"/>
            <a:r>
              <a:rPr lang="en-GB" dirty="0" smtClean="0">
                <a:solidFill>
                  <a:schemeClr val="bg1"/>
                </a:solidFill>
              </a:rPr>
              <a:t>Review </a:t>
            </a:r>
            <a:r>
              <a:rPr lang="en-GB" dirty="0" smtClean="0">
                <a:solidFill>
                  <a:srgbClr val="FFC000"/>
                </a:solidFill>
              </a:rPr>
              <a:t>sharing of good practice </a:t>
            </a:r>
            <a:r>
              <a:rPr lang="en-GB" dirty="0" smtClean="0">
                <a:solidFill>
                  <a:schemeClr val="bg1"/>
                </a:solidFill>
              </a:rPr>
              <a:t>mechanisms</a:t>
            </a:r>
          </a:p>
          <a:p>
            <a:pPr marL="1076325" indent="-1076325"/>
            <a:r>
              <a:rPr lang="en-GB" dirty="0" smtClean="0">
                <a:solidFill>
                  <a:schemeClr val="bg1"/>
                </a:solidFill>
              </a:rPr>
              <a:t>Agree </a:t>
            </a:r>
            <a:r>
              <a:rPr lang="en-GB" dirty="0" smtClean="0">
                <a:solidFill>
                  <a:srgbClr val="FFC000"/>
                </a:solidFill>
              </a:rPr>
              <a:t>key principles </a:t>
            </a:r>
            <a:r>
              <a:rPr lang="en-GB" dirty="0" smtClean="0">
                <a:solidFill>
                  <a:schemeClr val="bg1"/>
                </a:solidFill>
              </a:rPr>
              <a:t>underpinning assessment feedback practice</a:t>
            </a:r>
          </a:p>
          <a:p>
            <a:pPr marL="1076325" indent="-1076325"/>
            <a:r>
              <a:rPr lang="en-GB" dirty="0" smtClean="0">
                <a:solidFill>
                  <a:schemeClr val="bg1"/>
                </a:solidFill>
              </a:rPr>
              <a:t>Can </a:t>
            </a:r>
            <a:r>
              <a:rPr lang="en-GB" dirty="0" smtClean="0">
                <a:solidFill>
                  <a:srgbClr val="FFC000"/>
                </a:solidFill>
              </a:rPr>
              <a:t>(EAT) evaluation tool </a:t>
            </a:r>
            <a:r>
              <a:rPr lang="en-GB" dirty="0" smtClean="0">
                <a:solidFill>
                  <a:schemeClr val="bg1"/>
                </a:solidFill>
              </a:rPr>
              <a:t>help to explore dimensions of assessment feedback practice?</a:t>
            </a:r>
          </a:p>
          <a:p>
            <a:pPr marL="1076325" indent="-1076325"/>
            <a:r>
              <a:rPr lang="en-GB" dirty="0" smtClean="0">
                <a:solidFill>
                  <a:schemeClr val="bg1"/>
                </a:solidFill>
              </a:rPr>
              <a:t>Agree </a:t>
            </a:r>
            <a:r>
              <a:rPr lang="en-GB" dirty="0" smtClean="0">
                <a:solidFill>
                  <a:srgbClr val="FFC000"/>
                </a:solidFill>
              </a:rPr>
              <a:t>immediate priorities</a:t>
            </a:r>
          </a:p>
          <a:p>
            <a:pPr marL="1076325" indent="-1076325"/>
            <a:r>
              <a:rPr lang="en-GB" dirty="0" smtClean="0">
                <a:solidFill>
                  <a:schemeClr val="bg1"/>
                </a:solidFill>
              </a:rPr>
              <a:t>Agree longer term priorities in informing programme design </a:t>
            </a:r>
          </a:p>
          <a:p>
            <a:pPr marL="1257300" indent="-895350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57232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 fontScale="90000"/>
          </a:bodyPr>
          <a:lstStyle/>
          <a:p>
            <a:r>
              <a:rPr lang="en-GB" sz="6600" b="1" dirty="0" smtClean="0"/>
              <a:t>Focus on Assessment</a:t>
            </a:r>
            <a:endParaRPr lang="en-GB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33108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3179" t="13079" r="9010" b="64034"/>
          <a:stretch>
            <a:fillRect/>
          </a:stretch>
        </p:blipFill>
        <p:spPr bwMode="auto">
          <a:xfrm>
            <a:off x="0" y="371010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6149" t="50000" r="18468" b="34265"/>
          <a:stretch>
            <a:fillRect/>
          </a:stretch>
        </p:blipFill>
        <p:spPr bwMode="auto">
          <a:xfrm>
            <a:off x="0" y="2006178"/>
            <a:ext cx="9144000" cy="11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12920" t="18500" r="14861" b="25604"/>
          <a:stretch>
            <a:fillRect/>
          </a:stretch>
        </p:blipFill>
        <p:spPr bwMode="auto">
          <a:xfrm>
            <a:off x="827584" y="3717032"/>
            <a:ext cx="749461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14861" t="69687" r="14861" b="17516"/>
          <a:stretch>
            <a:fillRect/>
          </a:stretch>
        </p:blipFill>
        <p:spPr bwMode="auto">
          <a:xfrm>
            <a:off x="0" y="2895990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54346" y="9459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5D49F1"/>
                </a:solidFill>
              </a:rPr>
              <a:t>http://rer.sagepub.com/content/83/1/70 </a:t>
            </a:r>
            <a:endParaRPr lang="en-GB" sz="3200" b="1" dirty="0">
              <a:solidFill>
                <a:srgbClr val="5D49F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576" y="125576"/>
            <a:ext cx="7848872" cy="567120"/>
          </a:xfrm>
          <a:prstGeom prst="rect">
            <a:avLst/>
          </a:prstGeom>
          <a:solidFill>
            <a:srgbClr val="FF9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714375" indent="-714375">
              <a:buNone/>
            </a:pPr>
            <a:r>
              <a:rPr lang="en-GB" dirty="0" smtClean="0">
                <a:solidFill>
                  <a:schemeClr val="bg1"/>
                </a:solidFill>
              </a:rPr>
              <a:t>		</a:t>
            </a:r>
          </a:p>
          <a:p>
            <a:pPr marL="714375" indent="-714375">
              <a:buNone/>
            </a:pPr>
            <a:r>
              <a:rPr lang="en-GB" dirty="0" smtClean="0">
                <a:solidFill>
                  <a:schemeClr val="bg1"/>
                </a:solidFill>
              </a:rPr>
              <a:t>Assessment Lunch Time events</a:t>
            </a:r>
          </a:p>
          <a:p>
            <a:pPr marL="714375" indent="-714375">
              <a:buNone/>
            </a:pPr>
            <a:r>
              <a:rPr lang="en-GB" dirty="0" smtClean="0">
                <a:solidFill>
                  <a:schemeClr val="bg1"/>
                </a:solidFill>
              </a:rPr>
              <a:t>	</a:t>
            </a:r>
          </a:p>
          <a:p>
            <a:pPr marL="2333625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10 March</a:t>
            </a:r>
          </a:p>
          <a:p>
            <a:pPr marL="2333625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21 April</a:t>
            </a:r>
          </a:p>
          <a:p>
            <a:pPr marL="2333625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26 May</a:t>
            </a:r>
          </a:p>
          <a:p>
            <a:pPr marL="2333625" indent="0">
              <a:buNone/>
            </a:pPr>
            <a:r>
              <a:rPr lang="en-GB" dirty="0" smtClean="0">
                <a:solidFill>
                  <a:srgbClr val="FFC000"/>
                </a:solidFill>
              </a:rPr>
              <a:t>24 June</a:t>
            </a:r>
          </a:p>
          <a:p>
            <a:pPr marL="2333625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29 September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6600" b="1" dirty="0" smtClean="0"/>
              <a:t>Future Events</a:t>
            </a:r>
            <a:endParaRPr lang="en-GB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714375" indent="-714375">
              <a:buNone/>
            </a:pPr>
            <a:endParaRPr lang="en-GB" sz="800" dirty="0" smtClean="0">
              <a:solidFill>
                <a:schemeClr val="bg1"/>
              </a:solidFill>
            </a:endParaRPr>
          </a:p>
          <a:p>
            <a:pPr marL="1257300" indent="-895350">
              <a:buNone/>
            </a:pPr>
            <a:r>
              <a:rPr lang="en-GB" dirty="0" smtClean="0">
                <a:solidFill>
                  <a:schemeClr val="bg1"/>
                </a:solidFill>
              </a:rPr>
              <a:t>10 – 11		Overview of current context and </a:t>
            </a:r>
          </a:p>
          <a:p>
            <a:pPr marL="1257300" indent="-895350">
              <a:buNone/>
            </a:pPr>
            <a:r>
              <a:rPr lang="en-GB" dirty="0" smtClean="0">
                <a:solidFill>
                  <a:schemeClr val="bg1"/>
                </a:solidFill>
              </a:rPr>
              <a:t>			considerations</a:t>
            </a:r>
          </a:p>
          <a:p>
            <a:pPr marL="1257300" indent="-895350">
              <a:buNone/>
            </a:pPr>
            <a:r>
              <a:rPr lang="en-GB" dirty="0" smtClean="0">
                <a:solidFill>
                  <a:srgbClr val="FFC000"/>
                </a:solidFill>
              </a:rPr>
              <a:t>11.00 – 11.20	BREAK</a:t>
            </a:r>
          </a:p>
          <a:p>
            <a:pPr marL="1257300" indent="-895350">
              <a:buNone/>
            </a:pPr>
            <a:r>
              <a:rPr lang="en-GB" dirty="0" smtClean="0">
                <a:solidFill>
                  <a:schemeClr val="bg1"/>
                </a:solidFill>
              </a:rPr>
              <a:t>11.20 – 1.30	Work in groups on immediate and 		longer term priorities</a:t>
            </a:r>
          </a:p>
          <a:p>
            <a:pPr marL="1257300" indent="-895350">
              <a:buNone/>
            </a:pPr>
            <a:r>
              <a:rPr lang="en-GB" dirty="0" smtClean="0">
                <a:solidFill>
                  <a:schemeClr val="bg1"/>
                </a:solidFill>
              </a:rPr>
              <a:t>1.30 – 2.00	Agree immediate actions and areas 		of consensus</a:t>
            </a:r>
          </a:p>
          <a:p>
            <a:pPr marL="1257300" indent="-895350">
              <a:buNone/>
            </a:pPr>
            <a:r>
              <a:rPr lang="en-GB" dirty="0" smtClean="0">
                <a:solidFill>
                  <a:schemeClr val="bg1"/>
                </a:solidFill>
              </a:rPr>
              <a:t>			Longer term aims ......</a:t>
            </a:r>
          </a:p>
          <a:p>
            <a:pPr marL="1257300" indent="-895350">
              <a:buNone/>
            </a:pPr>
            <a:r>
              <a:rPr lang="en-GB" dirty="0" smtClean="0">
                <a:solidFill>
                  <a:srgbClr val="FFC000"/>
                </a:solidFill>
              </a:rPr>
              <a:t>NEXT STEPS..........</a:t>
            </a:r>
          </a:p>
          <a:p>
            <a:pPr marL="1257300" indent="-895350">
              <a:buNone/>
            </a:pP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6600" b="1" dirty="0" smtClean="0"/>
              <a:t>Organisation</a:t>
            </a:r>
            <a:endParaRPr lang="en-GB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2" indent="19050"/>
            <a:endParaRPr lang="en-GB" sz="2000" dirty="0" smtClean="0"/>
          </a:p>
          <a:p>
            <a:pPr marL="990600" indent="-990600"/>
            <a:r>
              <a:rPr lang="en-GB" dirty="0" smtClean="0">
                <a:solidFill>
                  <a:schemeClr val="bg1"/>
                </a:solidFill>
              </a:rPr>
              <a:t>Shared understanding of </a:t>
            </a:r>
            <a:r>
              <a:rPr lang="en-GB" dirty="0" smtClean="0">
                <a:solidFill>
                  <a:srgbClr val="FFC000"/>
                </a:solidFill>
              </a:rPr>
              <a:t>principles underpinning assessment design</a:t>
            </a:r>
          </a:p>
          <a:p>
            <a:pPr marL="990600" indent="-990600"/>
            <a:r>
              <a:rPr lang="en-GB" dirty="0" smtClean="0">
                <a:solidFill>
                  <a:srgbClr val="FFC000"/>
                </a:solidFill>
              </a:rPr>
              <a:t>Coherence</a:t>
            </a:r>
            <a:endParaRPr lang="en-GB" dirty="0" smtClean="0">
              <a:solidFill>
                <a:schemeClr val="bg1"/>
              </a:solidFill>
            </a:endParaRPr>
          </a:p>
          <a:p>
            <a:pPr marL="990600" indent="-990600"/>
            <a:r>
              <a:rPr lang="en-GB" dirty="0" smtClean="0">
                <a:solidFill>
                  <a:srgbClr val="FFC000"/>
                </a:solidFill>
              </a:rPr>
              <a:t>Collaboration</a:t>
            </a:r>
          </a:p>
          <a:p>
            <a:pPr marL="990600" indent="-990600"/>
            <a:r>
              <a:rPr lang="en-GB" dirty="0" smtClean="0">
                <a:solidFill>
                  <a:srgbClr val="FFC000"/>
                </a:solidFill>
              </a:rPr>
              <a:t>Consistency</a:t>
            </a:r>
          </a:p>
          <a:p>
            <a:pPr marL="990600" indent="-990600"/>
            <a:r>
              <a:rPr lang="en-GB" dirty="0" smtClean="0">
                <a:solidFill>
                  <a:srgbClr val="FFC000"/>
                </a:solidFill>
              </a:rPr>
              <a:t>Assessment feedback embedded </a:t>
            </a:r>
            <a:r>
              <a:rPr lang="en-GB" dirty="0" smtClean="0">
                <a:solidFill>
                  <a:srgbClr val="FFC000"/>
                </a:solidFill>
              </a:rPr>
              <a:t>throughout</a:t>
            </a:r>
            <a:endParaRPr lang="en-GB" dirty="0" smtClean="0">
              <a:solidFill>
                <a:srgbClr val="FFC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6600" b="1" dirty="0" smtClean="0"/>
              <a:t>Key </a:t>
            </a:r>
            <a:r>
              <a:rPr lang="en-GB" sz="6600" b="1" dirty="0" smtClean="0"/>
              <a:t>Considerations 1</a:t>
            </a:r>
            <a:endParaRPr lang="en-GB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2" indent="19050"/>
            <a:endParaRPr lang="en-GB" sz="2000" dirty="0" smtClean="0"/>
          </a:p>
          <a:p>
            <a:pPr marL="990600" indent="-990600"/>
            <a:r>
              <a:rPr lang="en-GB" dirty="0" smtClean="0">
                <a:solidFill>
                  <a:srgbClr val="FFC000"/>
                </a:solidFill>
              </a:rPr>
              <a:t>Students </a:t>
            </a:r>
            <a:r>
              <a:rPr lang="en-GB" dirty="0" smtClean="0">
                <a:solidFill>
                  <a:srgbClr val="FFC000"/>
                </a:solidFill>
              </a:rPr>
              <a:t>as partners</a:t>
            </a:r>
          </a:p>
          <a:p>
            <a:pPr marL="990600" indent="-990600"/>
            <a:r>
              <a:rPr lang="en-GB" dirty="0" smtClean="0">
                <a:solidFill>
                  <a:srgbClr val="FFC000"/>
                </a:solidFill>
              </a:rPr>
              <a:t>Adaptive rather than adapted </a:t>
            </a:r>
            <a:r>
              <a:rPr lang="en-GB" dirty="0" smtClean="0">
                <a:solidFill>
                  <a:schemeClr val="bg1"/>
                </a:solidFill>
              </a:rPr>
              <a:t>–enabling students and lecturers to use as best suits</a:t>
            </a:r>
          </a:p>
          <a:p>
            <a:pPr marL="990600" indent="-990600"/>
            <a:r>
              <a:rPr lang="en-GB" dirty="0" smtClean="0">
                <a:solidFill>
                  <a:srgbClr val="FFC000"/>
                </a:solidFill>
              </a:rPr>
              <a:t>Technology assisting pedagogy </a:t>
            </a:r>
            <a:r>
              <a:rPr lang="en-GB" dirty="0" smtClean="0">
                <a:solidFill>
                  <a:schemeClr val="bg1"/>
                </a:solidFill>
              </a:rPr>
              <a:t>rather than driving it</a:t>
            </a:r>
          </a:p>
          <a:p>
            <a:pPr marL="990600" indent="-990600"/>
            <a:r>
              <a:rPr lang="en-GB" dirty="0" smtClean="0">
                <a:solidFill>
                  <a:srgbClr val="FFC000"/>
                </a:solidFill>
              </a:rPr>
              <a:t>Responsive to necessary change</a:t>
            </a:r>
          </a:p>
          <a:p>
            <a:pPr marL="990600" indent="-990600"/>
            <a:r>
              <a:rPr lang="en-GB" dirty="0" smtClean="0">
                <a:solidFill>
                  <a:srgbClr val="FFC000"/>
                </a:solidFill>
              </a:rPr>
              <a:t>Sustainable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6600" b="1" dirty="0" smtClean="0"/>
              <a:t>Key </a:t>
            </a:r>
            <a:r>
              <a:rPr lang="en-GB" sz="6600" b="1" dirty="0" smtClean="0"/>
              <a:t>Considerations 2</a:t>
            </a:r>
            <a:endParaRPr lang="en-GB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/>
          <a:lstStyle/>
          <a:p>
            <a:pPr lvl="2" indent="19050"/>
            <a:endParaRPr lang="en-GB" sz="2000" dirty="0" smtClean="0"/>
          </a:p>
          <a:p>
            <a:pPr marL="1076325" lvl="2" indent="-714375"/>
            <a:r>
              <a:rPr lang="en-GB" sz="3600" dirty="0" smtClean="0">
                <a:solidFill>
                  <a:schemeClr val="bg1"/>
                </a:solidFill>
              </a:rPr>
              <a:t>Integrated Designs</a:t>
            </a:r>
          </a:p>
          <a:p>
            <a:pPr marL="1076325" lvl="2" indent="-714375"/>
            <a:r>
              <a:rPr lang="en-GB" sz="3600" dirty="0" smtClean="0">
                <a:solidFill>
                  <a:schemeClr val="bg1"/>
                </a:solidFill>
              </a:rPr>
              <a:t>Marginal Gains: Where is effort best placed</a:t>
            </a:r>
            <a:r>
              <a:rPr lang="en-GB" sz="3600" smtClean="0">
                <a:solidFill>
                  <a:schemeClr val="bg1"/>
                </a:solidFill>
              </a:rPr>
              <a:t>? </a:t>
            </a:r>
            <a:endParaRPr lang="en-GB" sz="3600" dirty="0" smtClean="0">
              <a:solidFill>
                <a:schemeClr val="bg1"/>
              </a:solidFill>
            </a:endParaRPr>
          </a:p>
          <a:p>
            <a:pPr marL="1076325" indent="-714375"/>
            <a:r>
              <a:rPr lang="en-GB" sz="3600" dirty="0" smtClean="0">
                <a:solidFill>
                  <a:schemeClr val="bg1"/>
                </a:solidFill>
              </a:rPr>
              <a:t>How can we maximise impact of what we do?</a:t>
            </a:r>
            <a:r>
              <a:rPr lang="en-GB" sz="3600" dirty="0" smtClean="0"/>
              <a:t>? </a:t>
            </a:r>
          </a:p>
          <a:p>
            <a:pPr marL="1076325" indent="-714375"/>
            <a:r>
              <a:rPr lang="en-GB" sz="3600" dirty="0" smtClean="0">
                <a:solidFill>
                  <a:schemeClr val="bg1"/>
                </a:solidFill>
              </a:rPr>
              <a:t>How can technology best support us?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6600" b="1" dirty="0" smtClean="0"/>
              <a:t>Efficiency</a:t>
            </a:r>
            <a:endParaRPr lang="en-GB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071942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b="1" dirty="0" smtClean="0">
                <a:hlinkClick r:id="rId2"/>
              </a:rPr>
              <a:t/>
            </a:r>
            <a:br>
              <a:rPr lang="en-GB" b="1" dirty="0" smtClean="0">
                <a:hlinkClick r:id="rId2"/>
              </a:rPr>
            </a:br>
            <a:r>
              <a:rPr lang="en-GB" b="1" dirty="0" smtClean="0">
                <a:hlinkClick r:id="rId2"/>
              </a:rPr>
              <a:t/>
            </a:r>
            <a:br>
              <a:rPr lang="en-GB" b="1" dirty="0" smtClean="0">
                <a:hlinkClick r:id="rId2"/>
              </a:rPr>
            </a:br>
            <a:r>
              <a:rPr lang="en-GB" b="1" dirty="0" smtClean="0">
                <a:hlinkClick r:id="rId2"/>
              </a:rPr>
              <a:t>http://rer.sagepub.com/content/83/1/70.full.pdf+html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 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1285860"/>
            <a:ext cx="885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GB" sz="5400" dirty="0" smtClean="0">
                <a:solidFill>
                  <a:srgbClr val="FFC000"/>
                </a:solidFill>
              </a:rPr>
              <a:t>Principles Underpinning Assessment Feedback Design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 l="3525" t="19622" r="66275" b="9168"/>
          <a:stretch>
            <a:fillRect/>
          </a:stretch>
        </p:blipFill>
        <p:spPr bwMode="auto">
          <a:xfrm>
            <a:off x="1643042" y="214290"/>
            <a:ext cx="578647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11949</TotalTime>
  <Words>708</Words>
  <Application>Microsoft Office PowerPoint</Application>
  <PresentationFormat>On-screen Show (4:3)</PresentationFormat>
  <Paragraphs>219</Paragraphs>
  <Slides>31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    Enhancing Effective Assessment and Feedback   </vt:lpstr>
      <vt:lpstr>Sessions</vt:lpstr>
      <vt:lpstr>Focus on Assessment</vt:lpstr>
      <vt:lpstr>Organisation</vt:lpstr>
      <vt:lpstr>Key Considerations 1</vt:lpstr>
      <vt:lpstr>Key Considerations 2</vt:lpstr>
      <vt:lpstr>Efficiency</vt:lpstr>
      <vt:lpstr>  http://rer.sagepub.com/content/83/1/70.full.pdf+html    </vt:lpstr>
      <vt:lpstr>Slide 9</vt:lpstr>
      <vt:lpstr>Focus on Fitness for Purpose</vt:lpstr>
      <vt:lpstr>Specifics</vt:lpstr>
      <vt:lpstr>Collaborative Practice (RAP)</vt:lpstr>
      <vt:lpstr>Slide 13</vt:lpstr>
      <vt:lpstr>Slide 14</vt:lpstr>
      <vt:lpstr>Assessment Practice Foci</vt:lpstr>
      <vt:lpstr>Slide 16</vt:lpstr>
      <vt:lpstr>Slide 17</vt:lpstr>
      <vt:lpstr>Where to now....</vt:lpstr>
      <vt:lpstr>     Enhancing Effective Assessment and Feedback   </vt:lpstr>
      <vt:lpstr>Reference Points QA</vt:lpstr>
      <vt:lpstr>Feedback Champions</vt:lpstr>
      <vt:lpstr>Reference Points HEA</vt:lpstr>
      <vt:lpstr>HEA Disciplines</vt:lpstr>
      <vt:lpstr>Reference Points Research</vt:lpstr>
      <vt:lpstr>Reference Points Research</vt:lpstr>
      <vt:lpstr>Changing emphasis in NSS / Engagement Surveys</vt:lpstr>
      <vt:lpstr>Changing emphasis in NSS / Engagement Surveys</vt:lpstr>
      <vt:lpstr>Changing emphasis in NSS / Engagement Surveys</vt:lpstr>
      <vt:lpstr>Slide 29</vt:lpstr>
      <vt:lpstr>Slide 30</vt:lpstr>
      <vt:lpstr>Future Events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</dc:creator>
  <cp:lastModifiedBy>0</cp:lastModifiedBy>
  <cp:revision>48</cp:revision>
  <dcterms:created xsi:type="dcterms:W3CDTF">2015-09-14T00:13:38Z</dcterms:created>
  <dcterms:modified xsi:type="dcterms:W3CDTF">2016-02-18T23:05:28Z</dcterms:modified>
</cp:coreProperties>
</file>